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80000" cy="41910000"/>
  <p:notesSz cx="6797675" cy="9926638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0">
          <p15:clr>
            <a:srgbClr val="A4A3A4"/>
          </p15:clr>
        </p15:guide>
        <p15:guide id="2" pos="16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8CECC"/>
    <a:srgbClr val="CB827F"/>
    <a:srgbClr val="B7524E"/>
    <a:srgbClr val="CE7674"/>
    <a:srgbClr val="C0504D"/>
    <a:srgbClr val="F4E9E9"/>
    <a:srgbClr val="C66300"/>
    <a:srgbClr val="D6006B"/>
    <a:srgbClr val="B9585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1" autoAdjust="0"/>
    <p:restoredTop sz="95781" autoAdjust="0"/>
  </p:normalViewPr>
  <p:slideViewPr>
    <p:cSldViewPr snapToGrid="0" showGuides="1">
      <p:cViewPr>
        <p:scale>
          <a:sx n="50" d="100"/>
          <a:sy n="50" d="100"/>
        </p:scale>
        <p:origin x="144" y="144"/>
      </p:cViewPr>
      <p:guideLst>
        <p:guide orient="horz" pos="13650"/>
        <p:guide pos="16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342" y="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670" cy="49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6" rIns="93032" bIns="46516" numCol="1" anchor="t" anchorCtr="0" compatLnSpc="1">
            <a:prstTxWarp prst="textNoShape">
              <a:avLst/>
            </a:prstTxWarp>
          </a:bodyPr>
          <a:lstStyle>
            <a:lvl1pPr defTabSz="930962">
              <a:defRPr sz="1200"/>
            </a:lvl1pPr>
          </a:lstStyle>
          <a:p>
            <a:endParaRPr 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9" y="0"/>
            <a:ext cx="2945032" cy="49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6" rIns="93032" bIns="46516" numCol="1" anchor="t" anchorCtr="0" compatLnSpc="1">
            <a:prstTxWarp prst="textNoShape">
              <a:avLst/>
            </a:prstTxWarp>
          </a:bodyPr>
          <a:lstStyle>
            <a:lvl1pPr algn="r" defTabSz="930962">
              <a:defRPr sz="1200"/>
            </a:lvl1pPr>
          </a:lstStyle>
          <a:p>
            <a:endParaRPr lang="it-IT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041"/>
            <a:ext cx="2944670" cy="49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6" rIns="93032" bIns="46516" numCol="1" anchor="b" anchorCtr="0" compatLnSpc="1">
            <a:prstTxWarp prst="textNoShape">
              <a:avLst/>
            </a:prstTxWarp>
          </a:bodyPr>
          <a:lstStyle>
            <a:lvl1pPr defTabSz="930962">
              <a:defRPr sz="1200"/>
            </a:lvl1pPr>
          </a:lstStyle>
          <a:p>
            <a:endParaRPr lang="it-IT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19" y="9429041"/>
            <a:ext cx="2945032" cy="49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6" rIns="93032" bIns="46516" numCol="1" anchor="b" anchorCtr="0" compatLnSpc="1">
            <a:prstTxWarp prst="textNoShape">
              <a:avLst/>
            </a:prstTxWarp>
          </a:bodyPr>
          <a:lstStyle>
            <a:lvl1pPr algn="r" defTabSz="930962">
              <a:defRPr sz="1200"/>
            </a:lvl1pPr>
          </a:lstStyle>
          <a:p>
            <a:fld id="{D112DDB1-A8C7-499A-9C0E-F945451325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36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993" cy="50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066" tIns="12033" rIns="24066" bIns="12033" numCol="1" anchor="t" anchorCtr="0" compatLnSpc="1">
            <a:prstTxWarp prst="textNoShape">
              <a:avLst/>
            </a:prstTxWarp>
          </a:bodyPr>
          <a:lstStyle>
            <a:lvl1pPr defTabSz="240557">
              <a:defRPr sz="300"/>
            </a:lvl1pPr>
          </a:lstStyle>
          <a:p>
            <a:endParaRPr lang="it-IT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044" y="0"/>
            <a:ext cx="2952993" cy="50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066" tIns="12033" rIns="24066" bIns="12033" numCol="1" anchor="t" anchorCtr="0" compatLnSpc="1">
            <a:prstTxWarp prst="textNoShape">
              <a:avLst/>
            </a:prstTxWarp>
          </a:bodyPr>
          <a:lstStyle>
            <a:lvl1pPr algn="r" defTabSz="240557">
              <a:defRPr sz="300"/>
            </a:lvl1pPr>
          </a:lstStyle>
          <a:p>
            <a:fld id="{48DD3F76-0595-4D53-B844-CA49C8CCE3AC}" type="datetimeFigureOut">
              <a:rPr lang="it-IT"/>
              <a:pPr/>
              <a:t>28/01/24</a:t>
            </a:fld>
            <a:endParaRPr lang="it-IT" dirty="0"/>
          </a:p>
        </p:txBody>
      </p:sp>
      <p:sp>
        <p:nvSpPr>
          <p:cNvPr id="153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1050" y="754063"/>
            <a:ext cx="2695575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402" y="4715079"/>
            <a:ext cx="4971234" cy="446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066" tIns="12033" rIns="24066" bIns="12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157"/>
            <a:ext cx="2952993" cy="50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066" tIns="12033" rIns="24066" bIns="12033" numCol="1" anchor="b" anchorCtr="0" compatLnSpc="1">
            <a:prstTxWarp prst="textNoShape">
              <a:avLst/>
            </a:prstTxWarp>
          </a:bodyPr>
          <a:lstStyle>
            <a:lvl1pPr defTabSz="240557">
              <a:defRPr sz="300"/>
            </a:lvl1pPr>
          </a:lstStyle>
          <a:p>
            <a:endParaRPr lang="it-IT" dirty="0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044" y="9430157"/>
            <a:ext cx="2952993" cy="50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066" tIns="12033" rIns="24066" bIns="12033" numCol="1" anchor="b" anchorCtr="0" compatLnSpc="1">
            <a:prstTxWarp prst="textNoShape">
              <a:avLst/>
            </a:prstTxWarp>
          </a:bodyPr>
          <a:lstStyle>
            <a:lvl1pPr algn="r" defTabSz="240557">
              <a:defRPr sz="300"/>
            </a:lvl1pPr>
          </a:lstStyle>
          <a:p>
            <a:fld id="{03871B7D-A993-4162-9B1D-0E818E45F882}" type="slidenum">
              <a:rPr lang="it-IT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934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51050" y="754063"/>
            <a:ext cx="2695575" cy="3709987"/>
          </a:xfrm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13019267"/>
            <a:ext cx="25908000" cy="8983486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0" y="23749000"/>
            <a:ext cx="21336000" cy="10710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8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3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04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7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4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09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7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46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524000" y="38844364"/>
            <a:ext cx="7112000" cy="2231319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0414000" y="38844364"/>
            <a:ext cx="9652000" cy="2231319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21844000" y="38844364"/>
            <a:ext cx="7112000" cy="2231319"/>
          </a:xfrm>
          <a:prstGeom prst="rect">
            <a:avLst/>
          </a:prstGeom>
        </p:spPr>
        <p:txBody>
          <a:bodyPr/>
          <a:lstStyle/>
          <a:p>
            <a:fld id="{DB03FCA4-3D91-457C-97EE-BF9CDBAC1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 userDrawn="1"/>
        </p:nvSpPr>
        <p:spPr>
          <a:xfrm>
            <a:off x="285750" y="276226"/>
            <a:ext cx="29886275" cy="4878389"/>
          </a:xfrm>
          <a:prstGeom prst="rect">
            <a:avLst/>
          </a:prstGeom>
          <a:solidFill>
            <a:srgbClr val="E73B1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285751" y="5151440"/>
            <a:ext cx="29886275" cy="3175"/>
          </a:xfrm>
          <a:prstGeom prst="line">
            <a:avLst/>
          </a:prstGeom>
          <a:noFill/>
          <a:ln w="76200">
            <a:solidFill>
              <a:srgbClr val="E73B18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274638" y="276226"/>
            <a:ext cx="29914850" cy="41424225"/>
          </a:xfrm>
          <a:prstGeom prst="rect">
            <a:avLst/>
          </a:prstGeom>
          <a:noFill/>
          <a:ln w="76200">
            <a:solidFill>
              <a:srgbClr val="E73B18"/>
            </a:solidFill>
            <a:miter lim="800000"/>
            <a:headEnd/>
            <a:tailEnd/>
          </a:ln>
        </p:spPr>
        <p:txBody>
          <a:bodyPr wrap="none" lIns="104059" tIns="52029" rIns="104059" bIns="52029" anchor="ctr"/>
          <a:lstStyle/>
          <a:p>
            <a:pPr defTabSz="1039813"/>
            <a:endParaRPr lang="it-IT" sz="9200" dirty="0"/>
          </a:p>
        </p:txBody>
      </p:sp>
      <p:cxnSp>
        <p:nvCxnSpPr>
          <p:cNvPr id="3" name="Connettore 1 2"/>
          <p:cNvCxnSpPr/>
          <p:nvPr userDrawn="1"/>
        </p:nvCxnSpPr>
        <p:spPr>
          <a:xfrm>
            <a:off x="13639800" y="496095"/>
            <a:ext cx="0" cy="42957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 userDrawn="1"/>
        </p:nvSpPr>
        <p:spPr>
          <a:xfrm>
            <a:off x="413703" y="418135"/>
            <a:ext cx="29456697" cy="460067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ext Box 36">
            <a:extLst>
              <a:ext uri="{FF2B5EF4-FFF2-40B4-BE49-F238E27FC236}">
                <a16:creationId xmlns:a16="http://schemas.microsoft.com/office/drawing/2014/main" id="{8B26E58A-3B25-4E51-5521-C0A963212DE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6701" y="211656"/>
            <a:ext cx="12599034" cy="159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45808" tIns="44928" rIns="0" bIns="44928">
            <a:spAutoFit/>
          </a:bodyPr>
          <a:lstStyle>
            <a:lvl1pPr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it-IT" altLang="it-IT" sz="14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t-IT" altLang="it-IT" sz="4200" b="1" dirty="0" err="1">
                <a:solidFill>
                  <a:schemeClr val="bg1"/>
                </a:solidFill>
              </a:rPr>
              <a:t>Summer</a:t>
            </a:r>
            <a:r>
              <a:rPr lang="it-IT" altLang="it-IT" sz="4200" b="1" dirty="0">
                <a:solidFill>
                  <a:schemeClr val="bg1"/>
                </a:solidFill>
              </a:rPr>
              <a:t> school on </a:t>
            </a:r>
            <a:r>
              <a:rPr lang="it-IT" altLang="it-IT" sz="4200" b="1" dirty="0" err="1">
                <a:solidFill>
                  <a:schemeClr val="bg1"/>
                </a:solidFill>
              </a:rPr>
              <a:t>Electrical</a:t>
            </a:r>
            <a:r>
              <a:rPr lang="it-IT" altLang="it-IT" sz="4200" b="1" dirty="0">
                <a:solidFill>
                  <a:schemeClr val="bg1"/>
                </a:solidFill>
              </a:rPr>
              <a:t> Machines and Drives for Green </a:t>
            </a:r>
            <a:r>
              <a:rPr lang="it-IT" altLang="it-IT" sz="4200" b="1" dirty="0" err="1">
                <a:solidFill>
                  <a:schemeClr val="bg1"/>
                </a:solidFill>
              </a:rPr>
              <a:t>Transportation</a:t>
            </a:r>
            <a:r>
              <a:rPr lang="it-IT" altLang="it-IT" sz="4200" b="1" dirty="0">
                <a:solidFill>
                  <a:schemeClr val="bg1"/>
                </a:solidFill>
              </a:rPr>
              <a:t> Systems</a:t>
            </a:r>
            <a:endParaRPr lang="en-US" altLang="it-IT" sz="6000" b="1" dirty="0">
              <a:solidFill>
                <a:schemeClr val="bg1"/>
              </a:solidFill>
            </a:endParaRPr>
          </a:p>
        </p:txBody>
      </p:sp>
      <p:sp>
        <p:nvSpPr>
          <p:cNvPr id="4" name="Text Box 36">
            <a:extLst>
              <a:ext uri="{FF2B5EF4-FFF2-40B4-BE49-F238E27FC236}">
                <a16:creationId xmlns:a16="http://schemas.microsoft.com/office/drawing/2014/main" id="{77CFA266-A8E2-B7E6-64B1-CBD895DF35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85205" y="2475949"/>
            <a:ext cx="4530911" cy="159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45808" tIns="44928" rIns="0" bIns="44928">
            <a:spAutoFit/>
          </a:bodyPr>
          <a:lstStyle>
            <a:lvl1pPr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it-IT" altLang="it-IT" sz="1400" b="1" dirty="0">
              <a:solidFill>
                <a:schemeClr val="bg1"/>
              </a:solidFill>
            </a:endParaRPr>
          </a:p>
          <a:p>
            <a:pPr algn="r" eaLnBrk="1" hangingPunct="1"/>
            <a:r>
              <a:rPr lang="it-IT" altLang="it-IT" sz="4200" b="1" dirty="0">
                <a:solidFill>
                  <a:schemeClr val="bg1"/>
                </a:solidFill>
              </a:rPr>
              <a:t>MODENA</a:t>
            </a:r>
          </a:p>
          <a:p>
            <a:pPr algn="r" eaLnBrk="1" hangingPunct="1"/>
            <a:r>
              <a:rPr lang="it-IT" altLang="it-IT" sz="4200" b="1" dirty="0">
                <a:solidFill>
                  <a:schemeClr val="bg1"/>
                </a:solidFill>
              </a:rPr>
              <a:t>24-28 June 2024</a:t>
            </a:r>
            <a:endParaRPr lang="en-US" altLang="it-IT" sz="6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016001-3173-D1D2-FF60-D1246E9E39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64071" y="1965866"/>
            <a:ext cx="7021133" cy="28260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136563" rtl="0" eaLnBrk="1" latinLnBrk="0" hangingPunct="1">
        <a:spcBef>
          <a:spcPct val="0"/>
        </a:spcBef>
        <a:buNone/>
        <a:defRPr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1211" indent="-1551211" algn="l" defTabSz="4136563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60957" indent="-1292676" algn="l" defTabSz="4136563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70703" indent="-1034141" algn="l" defTabSz="413656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38985" indent="-1034141" algn="l" defTabSz="413656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307266" indent="-1034141" algn="l" defTabSz="4136563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75547" indent="-1034141" algn="l" defTabSz="4136563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443829" indent="-1034141" algn="l" defTabSz="4136563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512110" indent="-1034141" algn="l" defTabSz="4136563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80392" indent="-1034141" algn="l" defTabSz="4136563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68281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36563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204844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73125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1407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09688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77970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546251" algn="l" defTabSz="413656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Rectangle 308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61534" name="Rectangle 521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8804" name="Rectangle 344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3279" name="Rectangle 207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344706" y="5755340"/>
            <a:ext cx="276471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TOPIC 1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1344706" y="7031523"/>
            <a:ext cx="1331068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>
                <a:solidFill>
                  <a:srgbClr val="C00000"/>
                </a:solidFill>
              </a:rPr>
              <a:t>DESCRIPTION:</a:t>
            </a:r>
          </a:p>
          <a:p>
            <a:pPr algn="just"/>
            <a:endParaRPr lang="en-US" sz="1000" dirty="0"/>
          </a:p>
          <a:p>
            <a:pPr algn="just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nostrum </a:t>
            </a:r>
            <a:r>
              <a:rPr lang="en-US" sz="3200" dirty="0" err="1"/>
              <a:t>exercitationem</a:t>
            </a:r>
            <a:r>
              <a:rPr lang="en-US" sz="3200" dirty="0"/>
              <a:t>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laboriosam</a:t>
            </a:r>
            <a:r>
              <a:rPr lang="en-US" sz="3200" dirty="0"/>
              <a:t>,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aliquid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commodi</a:t>
            </a:r>
            <a:r>
              <a:rPr lang="en-US" sz="3200" dirty="0"/>
              <a:t> </a:t>
            </a:r>
            <a:r>
              <a:rPr lang="en-US" sz="3200" dirty="0" err="1"/>
              <a:t>consequatur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obcaecat</a:t>
            </a:r>
            <a:r>
              <a:rPr lang="en-US" sz="3200" dirty="0"/>
              <a:t> </a:t>
            </a:r>
            <a:r>
              <a:rPr lang="en-US" sz="3200" dirty="0" err="1"/>
              <a:t>cupiditat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  <a:endParaRPr lang="en-US" sz="3200" b="1" dirty="0"/>
          </a:p>
        </p:txBody>
      </p:sp>
      <p:sp>
        <p:nvSpPr>
          <p:cNvPr id="30" name="CasellaDiTesto 44">
            <a:extLst>
              <a:ext uri="{FF2B5EF4-FFF2-40B4-BE49-F238E27FC236}">
                <a16:creationId xmlns:a16="http://schemas.microsoft.com/office/drawing/2014/main" id="{7F05BB18-3E93-311A-2455-5BDA50354DE7}"/>
              </a:ext>
            </a:extLst>
          </p:cNvPr>
          <p:cNvSpPr txBox="1"/>
          <p:nvPr/>
        </p:nvSpPr>
        <p:spPr>
          <a:xfrm>
            <a:off x="15168282" y="7008289"/>
            <a:ext cx="1331068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>
                <a:solidFill>
                  <a:srgbClr val="C00000"/>
                </a:solidFill>
              </a:rPr>
              <a:t>APPLICATIONS</a:t>
            </a:r>
            <a:r>
              <a:rPr lang="en-US" sz="4000" b="1" dirty="0">
                <a:solidFill>
                  <a:srgbClr val="C00000"/>
                </a:solidFill>
              </a:rPr>
              <a:t>:</a:t>
            </a:r>
          </a:p>
          <a:p>
            <a:pPr algn="just"/>
            <a:endParaRPr lang="en-US" sz="1000" dirty="0"/>
          </a:p>
          <a:p>
            <a:pPr algn="just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nostrum </a:t>
            </a:r>
            <a:r>
              <a:rPr lang="en-US" sz="3200" dirty="0" err="1"/>
              <a:t>exercitationem</a:t>
            </a:r>
            <a:r>
              <a:rPr lang="en-US" sz="3200" dirty="0"/>
              <a:t>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laboriosam</a:t>
            </a:r>
            <a:r>
              <a:rPr lang="en-US" sz="3200" dirty="0"/>
              <a:t>,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aliquid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commodi</a:t>
            </a:r>
            <a:r>
              <a:rPr lang="en-US" sz="3200" dirty="0"/>
              <a:t> </a:t>
            </a:r>
            <a:r>
              <a:rPr lang="en-US" sz="3200" dirty="0" err="1"/>
              <a:t>consequatur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obcaecat</a:t>
            </a:r>
            <a:r>
              <a:rPr lang="en-US" sz="3200" dirty="0"/>
              <a:t> </a:t>
            </a:r>
            <a:r>
              <a:rPr lang="en-US" sz="3200" dirty="0" err="1"/>
              <a:t>cupiditat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  <a:endParaRPr lang="en-US" sz="3200" b="1" dirty="0"/>
          </a:p>
        </p:txBody>
      </p:sp>
      <p:graphicFrame>
        <p:nvGraphicFramePr>
          <p:cNvPr id="55" name="Table 55">
            <a:extLst>
              <a:ext uri="{FF2B5EF4-FFF2-40B4-BE49-F238E27FC236}">
                <a16:creationId xmlns:a16="http://schemas.microsoft.com/office/drawing/2014/main" id="{2A56F62D-7AF2-FD79-9B8E-3DD0047E9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97763"/>
              </p:ext>
            </p:extLst>
          </p:nvPr>
        </p:nvGraphicFramePr>
        <p:xfrm>
          <a:off x="883268" y="11996990"/>
          <a:ext cx="10743924" cy="309840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00188">
                  <a:extLst>
                    <a:ext uri="{9D8B030D-6E8A-4147-A177-3AD203B41FA5}">
                      <a16:colId xmlns:a16="http://schemas.microsoft.com/office/drawing/2014/main" val="641410935"/>
                    </a:ext>
                  </a:extLst>
                </a:gridCol>
                <a:gridCol w="5143736">
                  <a:extLst>
                    <a:ext uri="{9D8B030D-6E8A-4147-A177-3AD203B41FA5}">
                      <a16:colId xmlns:a16="http://schemas.microsoft.com/office/drawing/2014/main" val="1031823053"/>
                    </a:ext>
                  </a:extLst>
                </a:gridCol>
              </a:tblGrid>
              <a:tr h="79164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Drawbacks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91142"/>
                  </a:ext>
                </a:extLst>
              </a:tr>
              <a:tr h="623317">
                <a:tc>
                  <a:txBody>
                    <a:bodyPr/>
                    <a:lstStyle/>
                    <a:p>
                      <a:r>
                        <a:rPr lang="en-GB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36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234219"/>
                  </a:ext>
                </a:extLst>
              </a:tr>
              <a:tr h="550793">
                <a:tc>
                  <a:txBody>
                    <a:bodyPr/>
                    <a:lstStyle/>
                    <a:p>
                      <a:pPr marL="0" marR="0" lvl="0" indent="0" algn="l" defTabSz="4136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/>
                        <a:t>B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36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noProof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920731"/>
                  </a:ext>
                </a:extLst>
              </a:tr>
              <a:tr h="1104324">
                <a:tc>
                  <a:txBody>
                    <a:bodyPr/>
                    <a:lstStyle/>
                    <a:p>
                      <a:r>
                        <a:rPr lang="en-GB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36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3422"/>
                  </a:ext>
                </a:extLst>
              </a:tr>
            </a:tbl>
          </a:graphicData>
        </a:graphic>
      </p:graphicFrame>
      <p:sp>
        <p:nvSpPr>
          <p:cNvPr id="18433" name="CasellaDiTesto 26">
            <a:extLst>
              <a:ext uri="{FF2B5EF4-FFF2-40B4-BE49-F238E27FC236}">
                <a16:creationId xmlns:a16="http://schemas.microsoft.com/office/drawing/2014/main" id="{EEEB47A7-7A13-9E65-C95A-6E6FAC173948}"/>
              </a:ext>
            </a:extLst>
          </p:cNvPr>
          <p:cNvSpPr txBox="1"/>
          <p:nvPr/>
        </p:nvSpPr>
        <p:spPr>
          <a:xfrm>
            <a:off x="9608457" y="18660482"/>
            <a:ext cx="18870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TOPIC 2</a:t>
            </a:r>
          </a:p>
        </p:txBody>
      </p:sp>
      <p:sp>
        <p:nvSpPr>
          <p:cNvPr id="3" name="CasellaDiTesto 26">
            <a:extLst>
              <a:ext uri="{FF2B5EF4-FFF2-40B4-BE49-F238E27FC236}">
                <a16:creationId xmlns:a16="http://schemas.microsoft.com/office/drawing/2014/main" id="{83A09622-EA23-AF7B-DA7E-C5BFD3AB3077}"/>
              </a:ext>
            </a:extLst>
          </p:cNvPr>
          <p:cNvSpPr txBox="1"/>
          <p:nvPr/>
        </p:nvSpPr>
        <p:spPr>
          <a:xfrm>
            <a:off x="5728600" y="27605943"/>
            <a:ext cx="18870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TOPIC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36C71A-5D8C-F63B-179B-45608A0AF6E1}"/>
              </a:ext>
            </a:extLst>
          </p:cNvPr>
          <p:cNvCxnSpPr/>
          <p:nvPr/>
        </p:nvCxnSpPr>
        <p:spPr>
          <a:xfrm>
            <a:off x="1344706" y="7703969"/>
            <a:ext cx="6655341" cy="0"/>
          </a:xfrm>
          <a:prstGeom prst="line">
            <a:avLst/>
          </a:prstGeom>
          <a:ln w="88900"/>
          <a:effectLst>
            <a:softEdge rad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3B731EF-3C16-CB73-3A5E-F3E94C36A5C2}"/>
              </a:ext>
            </a:extLst>
          </p:cNvPr>
          <p:cNvCxnSpPr/>
          <p:nvPr/>
        </p:nvCxnSpPr>
        <p:spPr>
          <a:xfrm>
            <a:off x="15245397" y="7703969"/>
            <a:ext cx="6655341" cy="0"/>
          </a:xfrm>
          <a:prstGeom prst="line">
            <a:avLst/>
          </a:prstGeom>
          <a:ln w="88900"/>
          <a:effectLst>
            <a:softEdge rad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sellaDiTesto 45">
            <a:extLst>
              <a:ext uri="{FF2B5EF4-FFF2-40B4-BE49-F238E27FC236}">
                <a16:creationId xmlns:a16="http://schemas.microsoft.com/office/drawing/2014/main" id="{707D33B5-3664-273B-AAF3-9BB0B42D13B6}"/>
              </a:ext>
            </a:extLst>
          </p:cNvPr>
          <p:cNvSpPr txBox="1"/>
          <p:nvPr/>
        </p:nvSpPr>
        <p:spPr>
          <a:xfrm>
            <a:off x="826436" y="15240284"/>
            <a:ext cx="10743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C00000"/>
                </a:solidFill>
              </a:rPr>
              <a:t>Table 1</a:t>
            </a:r>
            <a:r>
              <a:rPr lang="en-US" sz="3200" dirty="0"/>
              <a:t>: Proposed solution advantages and drawbacks.</a:t>
            </a:r>
          </a:p>
        </p:txBody>
      </p:sp>
      <p:sp>
        <p:nvSpPr>
          <p:cNvPr id="13" name="CasellaDiTesto 44">
            <a:extLst>
              <a:ext uri="{FF2B5EF4-FFF2-40B4-BE49-F238E27FC236}">
                <a16:creationId xmlns:a16="http://schemas.microsoft.com/office/drawing/2014/main" id="{4979AD50-2614-7324-63DB-4AACD4A562B0}"/>
              </a:ext>
            </a:extLst>
          </p:cNvPr>
          <p:cNvSpPr txBox="1"/>
          <p:nvPr/>
        </p:nvSpPr>
        <p:spPr>
          <a:xfrm>
            <a:off x="10731315" y="20245682"/>
            <a:ext cx="17671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nostrum </a:t>
            </a:r>
            <a:r>
              <a:rPr lang="en-US" sz="3200" dirty="0" err="1"/>
              <a:t>exercitationem</a:t>
            </a:r>
            <a:r>
              <a:rPr lang="en-US" sz="3200" dirty="0"/>
              <a:t>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laboriosam</a:t>
            </a:r>
            <a:r>
              <a:rPr lang="en-US" sz="3200" dirty="0"/>
              <a:t>,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aliquid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commodi</a:t>
            </a:r>
            <a:r>
              <a:rPr lang="en-US" sz="3200" dirty="0"/>
              <a:t> </a:t>
            </a:r>
            <a:r>
              <a:rPr lang="en-US" sz="3200" dirty="0" err="1"/>
              <a:t>consequatur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obcaecat</a:t>
            </a:r>
            <a:r>
              <a:rPr lang="en-US" sz="3200" dirty="0"/>
              <a:t> </a:t>
            </a:r>
            <a:r>
              <a:rPr lang="en-US" sz="3200" dirty="0" err="1"/>
              <a:t>cupiditat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  <a:endParaRPr lang="en-US" sz="3200" b="1" dirty="0"/>
          </a:p>
        </p:txBody>
      </p:sp>
      <p:sp>
        <p:nvSpPr>
          <p:cNvPr id="15" name="CasellaDiTesto 44">
            <a:extLst>
              <a:ext uri="{FF2B5EF4-FFF2-40B4-BE49-F238E27FC236}">
                <a16:creationId xmlns:a16="http://schemas.microsoft.com/office/drawing/2014/main" id="{161F2222-A737-45A5-17B7-11F0E4057629}"/>
              </a:ext>
            </a:extLst>
          </p:cNvPr>
          <p:cNvSpPr txBox="1"/>
          <p:nvPr/>
        </p:nvSpPr>
        <p:spPr>
          <a:xfrm>
            <a:off x="1113691" y="28807007"/>
            <a:ext cx="1580276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>
                <a:solidFill>
                  <a:srgbClr val="C00000"/>
                </a:solidFill>
              </a:rPr>
              <a:t>MOTIVATION:</a:t>
            </a:r>
          </a:p>
          <a:p>
            <a:pPr algn="just"/>
            <a:endParaRPr lang="en-GB" sz="1000" dirty="0"/>
          </a:p>
          <a:p>
            <a:pPr algn="just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nostrum </a:t>
            </a:r>
            <a:r>
              <a:rPr lang="en-US" sz="3200" dirty="0" err="1"/>
              <a:t>exercitationem</a:t>
            </a:r>
            <a:r>
              <a:rPr lang="en-US" sz="3200" dirty="0"/>
              <a:t>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laboriosam</a:t>
            </a:r>
            <a:r>
              <a:rPr lang="en-US" sz="3200" dirty="0"/>
              <a:t>,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aliquid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commodi</a:t>
            </a:r>
            <a:r>
              <a:rPr lang="en-US" sz="3200" dirty="0"/>
              <a:t> </a:t>
            </a:r>
            <a:r>
              <a:rPr lang="en-US" sz="3200" dirty="0" err="1"/>
              <a:t>consequatur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obcaecat</a:t>
            </a:r>
            <a:r>
              <a:rPr lang="en-US" sz="3200" dirty="0"/>
              <a:t> </a:t>
            </a:r>
            <a:r>
              <a:rPr lang="en-US" sz="3200" dirty="0" err="1"/>
              <a:t>cupiditat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  <a:endParaRPr lang="en-US" sz="3200" b="1" dirty="0"/>
          </a:p>
        </p:txBody>
      </p:sp>
      <p:sp>
        <p:nvSpPr>
          <p:cNvPr id="16" name="CasellaDiTesto 44">
            <a:extLst>
              <a:ext uri="{FF2B5EF4-FFF2-40B4-BE49-F238E27FC236}">
                <a16:creationId xmlns:a16="http://schemas.microsoft.com/office/drawing/2014/main" id="{DAD4E97D-E58F-55FF-A3F5-062905419C78}"/>
              </a:ext>
            </a:extLst>
          </p:cNvPr>
          <p:cNvSpPr txBox="1"/>
          <p:nvPr/>
        </p:nvSpPr>
        <p:spPr>
          <a:xfrm>
            <a:off x="1070269" y="32710072"/>
            <a:ext cx="158461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>
                <a:solidFill>
                  <a:srgbClr val="C00000"/>
                </a:solidFill>
              </a:rPr>
              <a:t>CONTRIBUTION:</a:t>
            </a:r>
          </a:p>
          <a:p>
            <a:pPr algn="just"/>
            <a:endParaRPr lang="en-GB" sz="1000" dirty="0"/>
          </a:p>
          <a:p>
            <a:pPr algn="just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nostrum </a:t>
            </a:r>
            <a:r>
              <a:rPr lang="en-US" sz="3200" dirty="0" err="1"/>
              <a:t>exercitationem</a:t>
            </a:r>
            <a:r>
              <a:rPr lang="en-US" sz="3200" dirty="0"/>
              <a:t>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laboriosam</a:t>
            </a:r>
            <a:r>
              <a:rPr lang="en-US" sz="3200" dirty="0"/>
              <a:t>,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aliquid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commodi</a:t>
            </a:r>
            <a:r>
              <a:rPr lang="en-US" sz="3200" dirty="0"/>
              <a:t> </a:t>
            </a:r>
            <a:r>
              <a:rPr lang="en-US" sz="3200" dirty="0" err="1"/>
              <a:t>consequatur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obcaecat</a:t>
            </a:r>
            <a:r>
              <a:rPr lang="en-US" sz="3200" dirty="0"/>
              <a:t> </a:t>
            </a:r>
            <a:r>
              <a:rPr lang="en-US" sz="3200" dirty="0" err="1"/>
              <a:t>cupiditat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  <a:endParaRPr lang="en-US" sz="32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B8ED05-3C9C-4782-00D4-31E56F77E75B}"/>
              </a:ext>
            </a:extLst>
          </p:cNvPr>
          <p:cNvCxnSpPr/>
          <p:nvPr/>
        </p:nvCxnSpPr>
        <p:spPr>
          <a:xfrm>
            <a:off x="1211409" y="29518677"/>
            <a:ext cx="6655341" cy="0"/>
          </a:xfrm>
          <a:prstGeom prst="line">
            <a:avLst/>
          </a:prstGeom>
          <a:ln w="88900"/>
          <a:effectLst>
            <a:softEdge rad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F2B7E8-919F-82F9-6C49-705CE91A5D52}"/>
              </a:ext>
            </a:extLst>
          </p:cNvPr>
          <p:cNvCxnSpPr/>
          <p:nvPr/>
        </p:nvCxnSpPr>
        <p:spPr>
          <a:xfrm>
            <a:off x="1211409" y="33412134"/>
            <a:ext cx="6655341" cy="0"/>
          </a:xfrm>
          <a:prstGeom prst="line">
            <a:avLst/>
          </a:prstGeom>
          <a:ln w="88900"/>
          <a:effectLst>
            <a:softEdge rad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7FA8C21-48F8-D36D-8393-7D41AD5D3D80}"/>
              </a:ext>
            </a:extLst>
          </p:cNvPr>
          <p:cNvSpPr/>
          <p:nvPr/>
        </p:nvSpPr>
        <p:spPr>
          <a:xfrm>
            <a:off x="1043504" y="39007378"/>
            <a:ext cx="28240700" cy="2092980"/>
          </a:xfrm>
          <a:prstGeom prst="rect">
            <a:avLst/>
          </a:prstGeom>
          <a:solidFill>
            <a:srgbClr val="FFF2CC"/>
          </a:solidFill>
          <a:ln>
            <a:solidFill>
              <a:srgbClr val="CB82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tx1"/>
                </a:solidFill>
              </a:rPr>
              <a:t>Bibliography:</a:t>
            </a:r>
          </a:p>
          <a:p>
            <a:r>
              <a:rPr lang="en-GB" sz="2400" dirty="0">
                <a:solidFill>
                  <a:schemeClr val="tx1"/>
                </a:solidFill>
              </a:rPr>
              <a:t>[1] J. Doe et al., "</a:t>
            </a:r>
            <a:r>
              <a:rPr lang="en-GB" sz="2400" i="1" dirty="0">
                <a:solidFill>
                  <a:schemeClr val="tx1"/>
                </a:solidFill>
              </a:rPr>
              <a:t>Current Control for an Inverter in Motor Drive Application</a:t>
            </a:r>
            <a:r>
              <a:rPr lang="en-GB" sz="2400" dirty="0">
                <a:solidFill>
                  <a:schemeClr val="tx1"/>
                </a:solidFill>
              </a:rPr>
              <a:t>," in IEEE Transactions on XXX ,March 2021 .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Text Box 36">
            <a:extLst>
              <a:ext uri="{FF2B5EF4-FFF2-40B4-BE49-F238E27FC236}">
                <a16:creationId xmlns:a16="http://schemas.microsoft.com/office/drawing/2014/main" id="{096106E3-CCF8-3FD9-4B1D-924AA0C41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760" y="558525"/>
            <a:ext cx="16840200" cy="279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45808" tIns="44928" rIns="0" bIns="44928">
            <a:spAutoFit/>
          </a:bodyPr>
          <a:lstStyle>
            <a:lvl1pPr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6000" b="1" dirty="0" err="1">
                <a:solidFill>
                  <a:schemeClr val="bg1"/>
                </a:solidFill>
              </a:rPr>
              <a:t>Research</a:t>
            </a:r>
            <a:r>
              <a:rPr lang="it-IT" altLang="it-IT" sz="6000" b="1" dirty="0">
                <a:solidFill>
                  <a:schemeClr val="bg1"/>
                </a:solidFill>
              </a:rPr>
              <a:t> Group XXXXX</a:t>
            </a:r>
          </a:p>
          <a:p>
            <a:pPr algn="ctr" eaLnBrk="1" hangingPunct="1"/>
            <a:endParaRPr lang="it-IT" altLang="it-IT" sz="14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t-IT" altLang="it-IT" sz="4200" b="1" dirty="0">
                <a:solidFill>
                  <a:schemeClr val="bg1"/>
                </a:solidFill>
              </a:rPr>
              <a:t>University of XXXXX Department of YYYYY</a:t>
            </a:r>
          </a:p>
          <a:p>
            <a:pPr algn="ctr" eaLnBrk="1" hangingPunct="1"/>
            <a:r>
              <a:rPr lang="en-US" altLang="it-IT" sz="6000" b="1" baseline="0" dirty="0">
                <a:solidFill>
                  <a:schemeClr val="bg1"/>
                </a:solidFill>
              </a:rPr>
              <a:t>PhD Student: </a:t>
            </a:r>
            <a:r>
              <a:rPr lang="en-US" altLang="it-IT" sz="6000" b="1" dirty="0">
                <a:solidFill>
                  <a:schemeClr val="bg1"/>
                </a:solidFill>
              </a:rPr>
              <a:t>Name Surname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oster CMAEL-GUSEE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 poster CMAEL-GUSEE 2013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/>
  <cp:revision>2</cp:revision>
  <dcterms:created xsi:type="dcterms:W3CDTF">2017-05-10T08:39:27Z</dcterms:created>
  <dcterms:modified xsi:type="dcterms:W3CDTF">2024-01-28T21:26:16Z</dcterms:modified>
</cp:coreProperties>
</file>