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30480000" cy="4191000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50">
          <p15:clr>
            <a:srgbClr val="A4A3A4"/>
          </p15:clr>
        </p15:guide>
        <p15:guide id="2" pos="1689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3B18"/>
    <a:srgbClr val="FFF2CC"/>
    <a:srgbClr val="F8CECC"/>
    <a:srgbClr val="CB827F"/>
    <a:srgbClr val="B7524E"/>
    <a:srgbClr val="CE7674"/>
    <a:srgbClr val="C0504D"/>
    <a:srgbClr val="F4E9E9"/>
    <a:srgbClr val="C66300"/>
    <a:srgbClr val="D6006B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91" autoAdjust="0"/>
    <p:restoredTop sz="95781" autoAdjust="0"/>
  </p:normalViewPr>
  <p:slideViewPr>
    <p:cSldViewPr snapToGrid="0" showGuides="1">
      <p:cViewPr>
        <p:scale>
          <a:sx n="33" d="100"/>
          <a:sy n="33" d="100"/>
        </p:scale>
        <p:origin x="1902" y="-60"/>
      </p:cViewPr>
      <p:guideLst>
        <p:guide orient="horz" pos="13650"/>
        <p:guide pos="168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6" d="100"/>
        <a:sy n="56" d="100"/>
      </p:scale>
      <p:origin x="0" y="0"/>
    </p:cViewPr>
  </p:sorterViewPr>
  <p:notesViewPr>
    <p:cSldViewPr snapToGrid="0" showGuides="1">
      <p:cViewPr varScale="1">
        <p:scale>
          <a:sx n="78" d="100"/>
          <a:sy n="78" d="100"/>
        </p:scale>
        <p:origin x="3342" y="10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670" cy="496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2" tIns="46516" rIns="93032" bIns="46516" numCol="1" anchor="t" anchorCtr="0" compatLnSpc="1">
            <a:prstTxWarp prst="textNoShape">
              <a:avLst/>
            </a:prstTxWarp>
          </a:bodyPr>
          <a:lstStyle>
            <a:lvl1pPr defTabSz="930962">
              <a:defRPr sz="1200"/>
            </a:lvl1pPr>
          </a:lstStyle>
          <a:p>
            <a:endParaRPr lang="it-IT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919" y="0"/>
            <a:ext cx="2945032" cy="496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2" tIns="46516" rIns="93032" bIns="46516" numCol="1" anchor="t" anchorCtr="0" compatLnSpc="1">
            <a:prstTxWarp prst="textNoShape">
              <a:avLst/>
            </a:prstTxWarp>
          </a:bodyPr>
          <a:lstStyle>
            <a:lvl1pPr algn="r" defTabSz="930962">
              <a:defRPr sz="1200"/>
            </a:lvl1pPr>
          </a:lstStyle>
          <a:p>
            <a:endParaRPr lang="it-IT" dirty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041"/>
            <a:ext cx="2944670" cy="496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2" tIns="46516" rIns="93032" bIns="46516" numCol="1" anchor="b" anchorCtr="0" compatLnSpc="1">
            <a:prstTxWarp prst="textNoShape">
              <a:avLst/>
            </a:prstTxWarp>
          </a:bodyPr>
          <a:lstStyle>
            <a:lvl1pPr defTabSz="930962">
              <a:defRPr sz="1200"/>
            </a:lvl1pPr>
          </a:lstStyle>
          <a:p>
            <a:endParaRPr lang="it-IT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919" y="9429041"/>
            <a:ext cx="2945032" cy="496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2" tIns="46516" rIns="93032" bIns="46516" numCol="1" anchor="b" anchorCtr="0" compatLnSpc="1">
            <a:prstTxWarp prst="textNoShape">
              <a:avLst/>
            </a:prstTxWarp>
          </a:bodyPr>
          <a:lstStyle>
            <a:lvl1pPr algn="r" defTabSz="930962">
              <a:defRPr sz="1200"/>
            </a:lvl1pPr>
          </a:lstStyle>
          <a:p>
            <a:fld id="{D112DDB1-A8C7-499A-9C0E-F9454513252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36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993" cy="502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4066" tIns="12033" rIns="24066" bIns="12033" numCol="1" anchor="t" anchorCtr="0" compatLnSpc="1">
            <a:prstTxWarp prst="textNoShape">
              <a:avLst/>
            </a:prstTxWarp>
          </a:bodyPr>
          <a:lstStyle>
            <a:lvl1pPr defTabSz="240557">
              <a:defRPr sz="300"/>
            </a:lvl1pPr>
          </a:lstStyle>
          <a:p>
            <a:endParaRPr lang="it-IT" dirty="0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45044" y="0"/>
            <a:ext cx="2952993" cy="502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4066" tIns="12033" rIns="24066" bIns="12033" numCol="1" anchor="t" anchorCtr="0" compatLnSpc="1">
            <a:prstTxWarp prst="textNoShape">
              <a:avLst/>
            </a:prstTxWarp>
          </a:bodyPr>
          <a:lstStyle>
            <a:lvl1pPr algn="r" defTabSz="240557">
              <a:defRPr sz="300"/>
            </a:lvl1pPr>
          </a:lstStyle>
          <a:p>
            <a:fld id="{48DD3F76-0595-4D53-B844-CA49C8CCE3AC}" type="datetimeFigureOut">
              <a:rPr lang="it-IT"/>
              <a:pPr/>
              <a:t>30/05/2024</a:t>
            </a:fld>
            <a:endParaRPr lang="it-IT" dirty="0"/>
          </a:p>
        </p:txBody>
      </p:sp>
      <p:sp>
        <p:nvSpPr>
          <p:cNvPr id="1536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51050" y="754063"/>
            <a:ext cx="2695575" cy="37099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3402" y="4715079"/>
            <a:ext cx="4971234" cy="4463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4066" tIns="12033" rIns="24066" bIns="120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536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157"/>
            <a:ext cx="2952993" cy="502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4066" tIns="12033" rIns="24066" bIns="12033" numCol="1" anchor="b" anchorCtr="0" compatLnSpc="1">
            <a:prstTxWarp prst="textNoShape">
              <a:avLst/>
            </a:prstTxWarp>
          </a:bodyPr>
          <a:lstStyle>
            <a:lvl1pPr defTabSz="240557">
              <a:defRPr sz="300"/>
            </a:lvl1pPr>
          </a:lstStyle>
          <a:p>
            <a:endParaRPr lang="it-IT" dirty="0"/>
          </a:p>
        </p:txBody>
      </p:sp>
      <p:sp>
        <p:nvSpPr>
          <p:cNvPr id="1536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5044" y="9430157"/>
            <a:ext cx="2952993" cy="502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4066" tIns="12033" rIns="24066" bIns="12033" numCol="1" anchor="b" anchorCtr="0" compatLnSpc="1">
            <a:prstTxWarp prst="textNoShape">
              <a:avLst/>
            </a:prstTxWarp>
          </a:bodyPr>
          <a:lstStyle>
            <a:lvl1pPr algn="r" defTabSz="240557">
              <a:defRPr sz="300"/>
            </a:lvl1pPr>
          </a:lstStyle>
          <a:p>
            <a:fld id="{03871B7D-A993-4162-9B1D-0E818E45F882}" type="slidenum">
              <a:rPr lang="it-IT"/>
              <a:pPr/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509349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51050" y="754063"/>
            <a:ext cx="2695575" cy="3709987"/>
          </a:xfrm>
          <a:ln/>
        </p:spPr>
      </p:sp>
      <p:sp>
        <p:nvSpPr>
          <p:cNvPr id="1638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51050" y="754063"/>
            <a:ext cx="2695575" cy="3709987"/>
          </a:xfrm>
          <a:ln/>
        </p:spPr>
      </p:sp>
      <p:sp>
        <p:nvSpPr>
          <p:cNvPr id="1638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98599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286000" y="13019267"/>
            <a:ext cx="25908000" cy="8983486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572000" y="23749000"/>
            <a:ext cx="21336000" cy="107103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68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36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04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73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341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09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77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546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1524000" y="38844364"/>
            <a:ext cx="7112000" cy="2231319"/>
          </a:xfrm>
          <a:prstGeom prst="rect">
            <a:avLst/>
          </a:prstGeom>
        </p:spPr>
        <p:txBody>
          <a:bodyPr/>
          <a:lstStyle/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0414000" y="38844364"/>
            <a:ext cx="9652000" cy="2231319"/>
          </a:xfrm>
          <a:prstGeom prst="rect">
            <a:avLst/>
          </a:prstGeo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21844000" y="38844364"/>
            <a:ext cx="7112000" cy="2231319"/>
          </a:xfrm>
          <a:prstGeom prst="rect">
            <a:avLst/>
          </a:prstGeom>
        </p:spPr>
        <p:txBody>
          <a:bodyPr/>
          <a:lstStyle/>
          <a:p>
            <a:fld id="{DB03FCA4-3D91-457C-97EE-BF9CDBAC1C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/>
          <p:cNvSpPr/>
          <p:nvPr userDrawn="1"/>
        </p:nvSpPr>
        <p:spPr>
          <a:xfrm>
            <a:off x="285750" y="276226"/>
            <a:ext cx="29886275" cy="4878389"/>
          </a:xfrm>
          <a:prstGeom prst="rect">
            <a:avLst/>
          </a:prstGeom>
          <a:solidFill>
            <a:srgbClr val="E73B18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 flipV="1">
            <a:off x="285751" y="5151440"/>
            <a:ext cx="29886275" cy="3175"/>
          </a:xfrm>
          <a:prstGeom prst="line">
            <a:avLst/>
          </a:prstGeom>
          <a:noFill/>
          <a:ln w="76200">
            <a:solidFill>
              <a:srgbClr val="E73B18"/>
            </a:solidFill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2" name="Rectangle 39"/>
          <p:cNvSpPr>
            <a:spLocks noChangeArrowheads="1"/>
          </p:cNvSpPr>
          <p:nvPr/>
        </p:nvSpPr>
        <p:spPr bwMode="auto">
          <a:xfrm>
            <a:off x="274638" y="276226"/>
            <a:ext cx="29914850" cy="41424225"/>
          </a:xfrm>
          <a:prstGeom prst="rect">
            <a:avLst/>
          </a:prstGeom>
          <a:noFill/>
          <a:ln w="76200">
            <a:solidFill>
              <a:srgbClr val="E73B18"/>
            </a:solidFill>
            <a:miter lim="800000"/>
            <a:headEnd/>
            <a:tailEnd/>
          </a:ln>
        </p:spPr>
        <p:txBody>
          <a:bodyPr wrap="none" lIns="104059" tIns="52029" rIns="104059" bIns="52029" anchor="ctr"/>
          <a:lstStyle/>
          <a:p>
            <a:pPr defTabSz="1039813"/>
            <a:endParaRPr lang="it-IT" sz="9200" dirty="0"/>
          </a:p>
        </p:txBody>
      </p:sp>
      <p:cxnSp>
        <p:nvCxnSpPr>
          <p:cNvPr id="3" name="Connettore 1 2"/>
          <p:cNvCxnSpPr/>
          <p:nvPr userDrawn="1"/>
        </p:nvCxnSpPr>
        <p:spPr>
          <a:xfrm>
            <a:off x="13639800" y="496095"/>
            <a:ext cx="0" cy="4295774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tangolo 5"/>
          <p:cNvSpPr/>
          <p:nvPr userDrawn="1"/>
        </p:nvSpPr>
        <p:spPr>
          <a:xfrm>
            <a:off x="413703" y="418135"/>
            <a:ext cx="29456697" cy="4600676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Text Box 36">
            <a:extLst>
              <a:ext uri="{FF2B5EF4-FFF2-40B4-BE49-F238E27FC236}">
                <a16:creationId xmlns:a16="http://schemas.microsoft.com/office/drawing/2014/main" id="{8B26E58A-3B25-4E51-5521-C0A963212DE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86701" y="211656"/>
            <a:ext cx="12599034" cy="1598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45808" tIns="44928" rIns="0" bIns="44928">
            <a:spAutoFit/>
          </a:bodyPr>
          <a:lstStyle>
            <a:lvl1pPr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it-IT" altLang="it-IT" sz="1400" b="1" dirty="0">
              <a:solidFill>
                <a:schemeClr val="bg1"/>
              </a:solidFill>
            </a:endParaRPr>
          </a:p>
          <a:p>
            <a:pPr algn="ctr" eaLnBrk="1" hangingPunct="1"/>
            <a:r>
              <a:rPr lang="it-IT" altLang="it-IT" sz="4200" b="1" dirty="0" err="1">
                <a:solidFill>
                  <a:schemeClr val="bg1"/>
                </a:solidFill>
              </a:rPr>
              <a:t>Summer</a:t>
            </a:r>
            <a:r>
              <a:rPr lang="it-IT" altLang="it-IT" sz="4200" b="1" dirty="0">
                <a:solidFill>
                  <a:schemeClr val="bg1"/>
                </a:solidFill>
              </a:rPr>
              <a:t> school on </a:t>
            </a:r>
            <a:r>
              <a:rPr lang="it-IT" altLang="it-IT" sz="4200" b="1" dirty="0" err="1">
                <a:solidFill>
                  <a:schemeClr val="bg1"/>
                </a:solidFill>
              </a:rPr>
              <a:t>Electrical</a:t>
            </a:r>
            <a:r>
              <a:rPr lang="it-IT" altLang="it-IT" sz="4200" b="1" dirty="0">
                <a:solidFill>
                  <a:schemeClr val="bg1"/>
                </a:solidFill>
              </a:rPr>
              <a:t> Machines and Drives for Green </a:t>
            </a:r>
            <a:r>
              <a:rPr lang="it-IT" altLang="it-IT" sz="4200" b="1" dirty="0" err="1">
                <a:solidFill>
                  <a:schemeClr val="bg1"/>
                </a:solidFill>
              </a:rPr>
              <a:t>Transportation</a:t>
            </a:r>
            <a:r>
              <a:rPr lang="it-IT" altLang="it-IT" sz="4200" b="1" dirty="0">
                <a:solidFill>
                  <a:schemeClr val="bg1"/>
                </a:solidFill>
              </a:rPr>
              <a:t> Systems</a:t>
            </a:r>
            <a:endParaRPr lang="en-US" altLang="it-IT" sz="6000" b="1" dirty="0">
              <a:solidFill>
                <a:schemeClr val="bg1"/>
              </a:solidFill>
            </a:endParaRPr>
          </a:p>
        </p:txBody>
      </p:sp>
      <p:sp>
        <p:nvSpPr>
          <p:cNvPr id="4" name="Text Box 36">
            <a:extLst>
              <a:ext uri="{FF2B5EF4-FFF2-40B4-BE49-F238E27FC236}">
                <a16:creationId xmlns:a16="http://schemas.microsoft.com/office/drawing/2014/main" id="{77CFA266-A8E2-B7E6-64B1-CBD895DF351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585205" y="2475949"/>
            <a:ext cx="4530911" cy="1598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45808" tIns="44928" rIns="0" bIns="44928">
            <a:spAutoFit/>
          </a:bodyPr>
          <a:lstStyle>
            <a:lvl1pPr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it-IT" altLang="it-IT" sz="1400" b="1" dirty="0">
              <a:solidFill>
                <a:schemeClr val="bg1"/>
              </a:solidFill>
            </a:endParaRPr>
          </a:p>
          <a:p>
            <a:pPr algn="r" eaLnBrk="1" hangingPunct="1"/>
            <a:r>
              <a:rPr lang="it-IT" altLang="it-IT" sz="4200" b="1" dirty="0">
                <a:solidFill>
                  <a:schemeClr val="bg1"/>
                </a:solidFill>
              </a:rPr>
              <a:t>MODENA</a:t>
            </a:r>
          </a:p>
          <a:p>
            <a:pPr algn="r" eaLnBrk="1" hangingPunct="1"/>
            <a:r>
              <a:rPr lang="it-IT" altLang="it-IT" sz="4200" b="1" dirty="0">
                <a:solidFill>
                  <a:schemeClr val="bg1"/>
                </a:solidFill>
              </a:rPr>
              <a:t>24-28 June 2024</a:t>
            </a:r>
            <a:endParaRPr lang="en-US" altLang="it-IT" sz="6000" b="1" dirty="0">
              <a:solidFill>
                <a:schemeClr val="bg1"/>
              </a:solidFill>
            </a:endParaRP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A2016001-3173-D1D2-FF60-D1246E9E39C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64071" y="1965866"/>
            <a:ext cx="7021133" cy="282600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136563" rtl="0" eaLnBrk="1" latinLnBrk="0" hangingPunct="1">
        <a:spcBef>
          <a:spcPct val="0"/>
        </a:spcBef>
        <a:buNone/>
        <a:defRPr sz="19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51211" indent="-1551211" algn="l" defTabSz="4136563" rtl="0" eaLnBrk="1" latinLnBrk="0" hangingPunct="1">
        <a:spcBef>
          <a:spcPct val="20000"/>
        </a:spcBef>
        <a:buFont typeface="Arial" pitchFamily="34" charset="0"/>
        <a:buChar char="•"/>
        <a:defRPr sz="14500" kern="1200">
          <a:solidFill>
            <a:schemeClr val="tx1"/>
          </a:solidFill>
          <a:latin typeface="+mn-lt"/>
          <a:ea typeface="+mn-ea"/>
          <a:cs typeface="+mn-cs"/>
        </a:defRPr>
      </a:lvl1pPr>
      <a:lvl2pPr marL="3360957" indent="-1292676" algn="l" defTabSz="4136563" rtl="0" eaLnBrk="1" latinLnBrk="0" hangingPunct="1">
        <a:spcBef>
          <a:spcPct val="20000"/>
        </a:spcBef>
        <a:buFont typeface="Arial" pitchFamily="34" charset="0"/>
        <a:buChar char="–"/>
        <a:defRPr sz="12700" kern="1200">
          <a:solidFill>
            <a:schemeClr val="tx1"/>
          </a:solidFill>
          <a:latin typeface="+mn-lt"/>
          <a:ea typeface="+mn-ea"/>
          <a:cs typeface="+mn-cs"/>
        </a:defRPr>
      </a:lvl2pPr>
      <a:lvl3pPr marL="5170703" indent="-1034141" algn="l" defTabSz="4136563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238985" indent="-1034141" algn="l" defTabSz="4136563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307266" indent="-1034141" algn="l" defTabSz="4136563" rtl="0" eaLnBrk="1" latinLnBrk="0" hangingPunct="1">
        <a:spcBef>
          <a:spcPct val="20000"/>
        </a:spcBef>
        <a:buFont typeface="Arial" pitchFamily="34" charset="0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75547" indent="-1034141" algn="l" defTabSz="4136563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443829" indent="-1034141" algn="l" defTabSz="4136563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512110" indent="-1034141" algn="l" defTabSz="4136563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580392" indent="-1034141" algn="l" defTabSz="4136563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136563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68281" algn="l" defTabSz="4136563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36563" algn="l" defTabSz="4136563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204844" algn="l" defTabSz="4136563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73125" algn="l" defTabSz="4136563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341407" algn="l" defTabSz="4136563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409688" algn="l" defTabSz="4136563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477970" algn="l" defTabSz="4136563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546251" algn="l" defTabSz="4136563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4" name="Rectangle 3084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61534" name="Rectangle 5214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18804" name="Rectangle 3444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3279" name="Rectangle 207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27" name="CasellaDiTesto 26"/>
          <p:cNvSpPr txBox="1"/>
          <p:nvPr/>
        </p:nvSpPr>
        <p:spPr>
          <a:xfrm>
            <a:off x="1344706" y="5755340"/>
            <a:ext cx="276471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TOPIC 1</a:t>
            </a:r>
          </a:p>
        </p:txBody>
      </p:sp>
      <p:sp>
        <p:nvSpPr>
          <p:cNvPr id="45" name="CasellaDiTesto 44"/>
          <p:cNvSpPr txBox="1"/>
          <p:nvPr/>
        </p:nvSpPr>
        <p:spPr>
          <a:xfrm>
            <a:off x="1344706" y="7031523"/>
            <a:ext cx="1331068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i="1" dirty="0">
                <a:solidFill>
                  <a:srgbClr val="C00000"/>
                </a:solidFill>
              </a:rPr>
              <a:t>DESCRIPTION:</a:t>
            </a:r>
          </a:p>
          <a:p>
            <a:pPr algn="just"/>
            <a:endParaRPr lang="en-US" sz="1000" dirty="0"/>
          </a:p>
          <a:p>
            <a:pPr algn="just"/>
            <a:r>
              <a:rPr lang="en-US" sz="3200" dirty="0"/>
              <a:t>Insert text here</a:t>
            </a:r>
            <a:endParaRPr lang="en-US" sz="3200" b="1" dirty="0"/>
          </a:p>
        </p:txBody>
      </p:sp>
      <p:sp>
        <p:nvSpPr>
          <p:cNvPr id="30" name="CasellaDiTesto 44">
            <a:extLst>
              <a:ext uri="{FF2B5EF4-FFF2-40B4-BE49-F238E27FC236}">
                <a16:creationId xmlns:a16="http://schemas.microsoft.com/office/drawing/2014/main" id="{7F05BB18-3E93-311A-2455-5BDA50354DE7}"/>
              </a:ext>
            </a:extLst>
          </p:cNvPr>
          <p:cNvSpPr txBox="1"/>
          <p:nvPr/>
        </p:nvSpPr>
        <p:spPr>
          <a:xfrm>
            <a:off x="15168282" y="7008289"/>
            <a:ext cx="1331068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i="1" dirty="0">
                <a:solidFill>
                  <a:srgbClr val="C00000"/>
                </a:solidFill>
              </a:rPr>
              <a:t>APPLICATIONS</a:t>
            </a:r>
            <a:r>
              <a:rPr lang="en-US" sz="4000" b="1" dirty="0">
                <a:solidFill>
                  <a:srgbClr val="C00000"/>
                </a:solidFill>
              </a:rPr>
              <a:t>:</a:t>
            </a:r>
          </a:p>
          <a:p>
            <a:pPr algn="just"/>
            <a:endParaRPr lang="en-US" sz="1000" dirty="0"/>
          </a:p>
          <a:p>
            <a:pPr algn="just"/>
            <a:r>
              <a:rPr lang="en-US" sz="3200" dirty="0"/>
              <a:t>Insert text here</a:t>
            </a:r>
            <a:endParaRPr lang="en-US" sz="3200" b="1" dirty="0"/>
          </a:p>
        </p:txBody>
      </p:sp>
      <p:graphicFrame>
        <p:nvGraphicFramePr>
          <p:cNvPr id="55" name="Table 55">
            <a:extLst>
              <a:ext uri="{FF2B5EF4-FFF2-40B4-BE49-F238E27FC236}">
                <a16:creationId xmlns:a16="http://schemas.microsoft.com/office/drawing/2014/main" id="{2A56F62D-7AF2-FD79-9B8E-3DD0047E95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597763"/>
              </p:ext>
            </p:extLst>
          </p:nvPr>
        </p:nvGraphicFramePr>
        <p:xfrm>
          <a:off x="883268" y="11996990"/>
          <a:ext cx="10743924" cy="3098404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600188">
                  <a:extLst>
                    <a:ext uri="{9D8B030D-6E8A-4147-A177-3AD203B41FA5}">
                      <a16:colId xmlns:a16="http://schemas.microsoft.com/office/drawing/2014/main" val="641410935"/>
                    </a:ext>
                  </a:extLst>
                </a:gridCol>
                <a:gridCol w="5143736">
                  <a:extLst>
                    <a:ext uri="{9D8B030D-6E8A-4147-A177-3AD203B41FA5}">
                      <a16:colId xmlns:a16="http://schemas.microsoft.com/office/drawing/2014/main" val="1031823053"/>
                    </a:ext>
                  </a:extLst>
                </a:gridCol>
              </a:tblGrid>
              <a:tr h="791643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Advantages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Drawbacks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791142"/>
                  </a:ext>
                </a:extLst>
              </a:tr>
              <a:tr h="623317">
                <a:tc>
                  <a:txBody>
                    <a:bodyPr/>
                    <a:lstStyle/>
                    <a:p>
                      <a:r>
                        <a:rPr lang="en-GB" sz="3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1365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4234219"/>
                  </a:ext>
                </a:extLst>
              </a:tr>
              <a:tr h="550793">
                <a:tc>
                  <a:txBody>
                    <a:bodyPr/>
                    <a:lstStyle/>
                    <a:p>
                      <a:pPr marL="0" marR="0" lvl="0" indent="0" algn="l" defTabSz="41365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3200" dirty="0"/>
                        <a:t>B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1365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noProof="0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920731"/>
                  </a:ext>
                </a:extLst>
              </a:tr>
              <a:tr h="1104324">
                <a:tc>
                  <a:txBody>
                    <a:bodyPr/>
                    <a:lstStyle/>
                    <a:p>
                      <a:r>
                        <a:rPr lang="en-GB" sz="32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1365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/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663422"/>
                  </a:ext>
                </a:extLst>
              </a:tr>
            </a:tbl>
          </a:graphicData>
        </a:graphic>
      </p:graphicFrame>
      <p:sp>
        <p:nvSpPr>
          <p:cNvPr id="18433" name="CasellaDiTesto 26">
            <a:extLst>
              <a:ext uri="{FF2B5EF4-FFF2-40B4-BE49-F238E27FC236}">
                <a16:creationId xmlns:a16="http://schemas.microsoft.com/office/drawing/2014/main" id="{EEEB47A7-7A13-9E65-C95A-6E6FAC173948}"/>
              </a:ext>
            </a:extLst>
          </p:cNvPr>
          <p:cNvSpPr txBox="1"/>
          <p:nvPr/>
        </p:nvSpPr>
        <p:spPr>
          <a:xfrm>
            <a:off x="9608457" y="18660482"/>
            <a:ext cx="18870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TOPIC 2</a:t>
            </a:r>
          </a:p>
        </p:txBody>
      </p:sp>
      <p:sp>
        <p:nvSpPr>
          <p:cNvPr id="3" name="CasellaDiTesto 26">
            <a:extLst>
              <a:ext uri="{FF2B5EF4-FFF2-40B4-BE49-F238E27FC236}">
                <a16:creationId xmlns:a16="http://schemas.microsoft.com/office/drawing/2014/main" id="{83A09622-EA23-AF7B-DA7E-C5BFD3AB3077}"/>
              </a:ext>
            </a:extLst>
          </p:cNvPr>
          <p:cNvSpPr txBox="1"/>
          <p:nvPr/>
        </p:nvSpPr>
        <p:spPr>
          <a:xfrm>
            <a:off x="5728600" y="27605943"/>
            <a:ext cx="18870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TOPIC 3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36C71A-5D8C-F63B-179B-45608A0AF6E1}"/>
              </a:ext>
            </a:extLst>
          </p:cNvPr>
          <p:cNvCxnSpPr/>
          <p:nvPr/>
        </p:nvCxnSpPr>
        <p:spPr>
          <a:xfrm>
            <a:off x="1344706" y="7703969"/>
            <a:ext cx="6655341" cy="0"/>
          </a:xfrm>
          <a:prstGeom prst="line">
            <a:avLst/>
          </a:prstGeom>
          <a:ln w="88900"/>
          <a:effectLst>
            <a:softEdge rad="0"/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3B731EF-3C16-CB73-3A5E-F3E94C36A5C2}"/>
              </a:ext>
            </a:extLst>
          </p:cNvPr>
          <p:cNvCxnSpPr/>
          <p:nvPr/>
        </p:nvCxnSpPr>
        <p:spPr>
          <a:xfrm>
            <a:off x="15245397" y="7703969"/>
            <a:ext cx="6655341" cy="0"/>
          </a:xfrm>
          <a:prstGeom prst="line">
            <a:avLst/>
          </a:prstGeom>
          <a:ln w="88900"/>
          <a:effectLst>
            <a:softEdge rad="0"/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CasellaDiTesto 45">
            <a:extLst>
              <a:ext uri="{FF2B5EF4-FFF2-40B4-BE49-F238E27FC236}">
                <a16:creationId xmlns:a16="http://schemas.microsoft.com/office/drawing/2014/main" id="{707D33B5-3664-273B-AAF3-9BB0B42D13B6}"/>
              </a:ext>
            </a:extLst>
          </p:cNvPr>
          <p:cNvSpPr txBox="1"/>
          <p:nvPr/>
        </p:nvSpPr>
        <p:spPr>
          <a:xfrm>
            <a:off x="826436" y="15240284"/>
            <a:ext cx="107439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rgbClr val="C00000"/>
                </a:solidFill>
              </a:rPr>
              <a:t>Table 1</a:t>
            </a:r>
            <a:r>
              <a:rPr lang="en-US" sz="3200" dirty="0"/>
              <a:t>: Proposed solution advantages and drawbacks.</a:t>
            </a:r>
          </a:p>
        </p:txBody>
      </p:sp>
      <p:sp>
        <p:nvSpPr>
          <p:cNvPr id="13" name="CasellaDiTesto 44">
            <a:extLst>
              <a:ext uri="{FF2B5EF4-FFF2-40B4-BE49-F238E27FC236}">
                <a16:creationId xmlns:a16="http://schemas.microsoft.com/office/drawing/2014/main" id="{4979AD50-2614-7324-63DB-4AACD4A562B0}"/>
              </a:ext>
            </a:extLst>
          </p:cNvPr>
          <p:cNvSpPr txBox="1"/>
          <p:nvPr/>
        </p:nvSpPr>
        <p:spPr>
          <a:xfrm>
            <a:off x="10731315" y="20245682"/>
            <a:ext cx="176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Insert text here</a:t>
            </a:r>
            <a:endParaRPr lang="en-US" sz="3200" b="1" dirty="0"/>
          </a:p>
        </p:txBody>
      </p:sp>
      <p:sp>
        <p:nvSpPr>
          <p:cNvPr id="15" name="CasellaDiTesto 44">
            <a:extLst>
              <a:ext uri="{FF2B5EF4-FFF2-40B4-BE49-F238E27FC236}">
                <a16:creationId xmlns:a16="http://schemas.microsoft.com/office/drawing/2014/main" id="{161F2222-A737-45A5-17B7-11F0E4057629}"/>
              </a:ext>
            </a:extLst>
          </p:cNvPr>
          <p:cNvSpPr txBox="1"/>
          <p:nvPr/>
        </p:nvSpPr>
        <p:spPr>
          <a:xfrm>
            <a:off x="1113691" y="28807007"/>
            <a:ext cx="1580276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i="1" dirty="0">
                <a:solidFill>
                  <a:srgbClr val="C00000"/>
                </a:solidFill>
              </a:rPr>
              <a:t>MOTIVATION:</a:t>
            </a:r>
          </a:p>
          <a:p>
            <a:pPr algn="just"/>
            <a:endParaRPr lang="en-GB" sz="1000" dirty="0"/>
          </a:p>
          <a:p>
            <a:pPr algn="just"/>
            <a:r>
              <a:rPr lang="en-US" sz="3200" dirty="0"/>
              <a:t>Insert text here</a:t>
            </a:r>
            <a:endParaRPr lang="en-US" sz="3200" b="1" dirty="0"/>
          </a:p>
        </p:txBody>
      </p:sp>
      <p:sp>
        <p:nvSpPr>
          <p:cNvPr id="16" name="CasellaDiTesto 44">
            <a:extLst>
              <a:ext uri="{FF2B5EF4-FFF2-40B4-BE49-F238E27FC236}">
                <a16:creationId xmlns:a16="http://schemas.microsoft.com/office/drawing/2014/main" id="{DAD4E97D-E58F-55FF-A3F5-062905419C78}"/>
              </a:ext>
            </a:extLst>
          </p:cNvPr>
          <p:cNvSpPr txBox="1"/>
          <p:nvPr/>
        </p:nvSpPr>
        <p:spPr>
          <a:xfrm>
            <a:off x="1070269" y="32710072"/>
            <a:ext cx="1584618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i="1" dirty="0">
                <a:solidFill>
                  <a:srgbClr val="C00000"/>
                </a:solidFill>
              </a:rPr>
              <a:t>CONTRIBUTION:</a:t>
            </a:r>
          </a:p>
          <a:p>
            <a:pPr algn="just"/>
            <a:endParaRPr lang="en-GB" sz="1000" dirty="0"/>
          </a:p>
          <a:p>
            <a:pPr algn="just"/>
            <a:r>
              <a:rPr lang="en-US" sz="3200" dirty="0"/>
              <a:t>Insert text here</a:t>
            </a:r>
            <a:endParaRPr lang="en-US" sz="3200" b="1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BB8ED05-3C9C-4782-00D4-31E56F77E75B}"/>
              </a:ext>
            </a:extLst>
          </p:cNvPr>
          <p:cNvCxnSpPr/>
          <p:nvPr/>
        </p:nvCxnSpPr>
        <p:spPr>
          <a:xfrm>
            <a:off x="1211409" y="29518677"/>
            <a:ext cx="6655341" cy="0"/>
          </a:xfrm>
          <a:prstGeom prst="line">
            <a:avLst/>
          </a:prstGeom>
          <a:ln w="88900"/>
          <a:effectLst>
            <a:softEdge rad="0"/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EF2B7E8-919F-82F9-6C49-705CE91A5D52}"/>
              </a:ext>
            </a:extLst>
          </p:cNvPr>
          <p:cNvCxnSpPr/>
          <p:nvPr/>
        </p:nvCxnSpPr>
        <p:spPr>
          <a:xfrm>
            <a:off x="1211409" y="33412134"/>
            <a:ext cx="6655341" cy="0"/>
          </a:xfrm>
          <a:prstGeom prst="line">
            <a:avLst/>
          </a:prstGeom>
          <a:ln w="88900"/>
          <a:effectLst>
            <a:softEdge rad="0"/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07FA8C21-48F8-D36D-8393-7D41AD5D3D80}"/>
              </a:ext>
            </a:extLst>
          </p:cNvPr>
          <p:cNvSpPr/>
          <p:nvPr/>
        </p:nvSpPr>
        <p:spPr>
          <a:xfrm>
            <a:off x="1043504" y="39007378"/>
            <a:ext cx="28240700" cy="2092980"/>
          </a:xfrm>
          <a:prstGeom prst="rect">
            <a:avLst/>
          </a:prstGeom>
          <a:solidFill>
            <a:srgbClr val="FFF2CC"/>
          </a:solidFill>
          <a:ln>
            <a:solidFill>
              <a:srgbClr val="CB82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>
                <a:solidFill>
                  <a:schemeClr val="tx1"/>
                </a:solidFill>
              </a:rPr>
              <a:t>Bibliography:</a:t>
            </a:r>
          </a:p>
          <a:p>
            <a:r>
              <a:rPr lang="en-GB" sz="2400" dirty="0">
                <a:solidFill>
                  <a:schemeClr val="tx1"/>
                </a:solidFill>
              </a:rPr>
              <a:t>[1] J. Doe et al., "</a:t>
            </a:r>
            <a:r>
              <a:rPr lang="en-GB" sz="2400" i="1" dirty="0">
                <a:solidFill>
                  <a:schemeClr val="tx1"/>
                </a:solidFill>
              </a:rPr>
              <a:t>Current Control for an Inverter in Motor Drive Application</a:t>
            </a:r>
            <a:r>
              <a:rPr lang="en-GB" sz="2400" dirty="0">
                <a:solidFill>
                  <a:schemeClr val="tx1"/>
                </a:solidFill>
              </a:rPr>
              <a:t>," in IEEE Transactions on XXX ,March 2021 .</a:t>
            </a:r>
          </a:p>
          <a:p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2" name="Text Box 36">
            <a:extLst>
              <a:ext uri="{FF2B5EF4-FFF2-40B4-BE49-F238E27FC236}">
                <a16:creationId xmlns:a16="http://schemas.microsoft.com/office/drawing/2014/main" id="{096106E3-CCF8-3FD9-4B1D-924AA0C41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760" y="558525"/>
            <a:ext cx="16840200" cy="2799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45808" tIns="44928" rIns="0" bIns="44928">
            <a:spAutoFit/>
          </a:bodyPr>
          <a:lstStyle>
            <a:lvl1pPr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it-IT" altLang="it-IT" sz="6000" b="1" dirty="0" err="1">
                <a:solidFill>
                  <a:schemeClr val="bg1"/>
                </a:solidFill>
              </a:rPr>
              <a:t>Research</a:t>
            </a:r>
            <a:r>
              <a:rPr lang="it-IT" altLang="it-IT" sz="6000" b="1" dirty="0">
                <a:solidFill>
                  <a:schemeClr val="bg1"/>
                </a:solidFill>
              </a:rPr>
              <a:t> Group XXXXX</a:t>
            </a:r>
          </a:p>
          <a:p>
            <a:pPr algn="ctr" eaLnBrk="1" hangingPunct="1"/>
            <a:endParaRPr lang="it-IT" altLang="it-IT" sz="1400" b="1" dirty="0">
              <a:solidFill>
                <a:schemeClr val="bg1"/>
              </a:solidFill>
            </a:endParaRPr>
          </a:p>
          <a:p>
            <a:pPr algn="ctr" eaLnBrk="1" hangingPunct="1"/>
            <a:r>
              <a:rPr lang="it-IT" altLang="it-IT" sz="4200" b="1" dirty="0">
                <a:solidFill>
                  <a:schemeClr val="bg1"/>
                </a:solidFill>
              </a:rPr>
              <a:t>University of XXXXX Department of YYYYY</a:t>
            </a:r>
          </a:p>
          <a:p>
            <a:pPr algn="ctr" eaLnBrk="1" hangingPunct="1"/>
            <a:r>
              <a:rPr lang="en-US" altLang="it-IT" sz="6000" b="1" baseline="0" dirty="0">
                <a:solidFill>
                  <a:schemeClr val="bg1"/>
                </a:solidFill>
              </a:rPr>
              <a:t>PhD Student: </a:t>
            </a:r>
            <a:r>
              <a:rPr lang="en-US" altLang="it-IT" sz="6000" b="1" dirty="0">
                <a:solidFill>
                  <a:schemeClr val="bg1"/>
                </a:solidFill>
              </a:rPr>
              <a:t>Name Surname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A74CAE7-4AB8-ED28-B1A0-873707FE5C7C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456043" y="1855620"/>
            <a:ext cx="7235696" cy="3042390"/>
            <a:chOff x="1456043" y="1855620"/>
            <a:chExt cx="7235696" cy="304239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C286453-3061-5E2A-2CB8-9BE7807B054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562099" y="4791962"/>
              <a:ext cx="7023600" cy="1060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8A9A120-393A-3C7A-63F2-762C2DE028D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562091" y="1858599"/>
              <a:ext cx="7023600" cy="1060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A7FF9E2-040D-5555-CB48-778A40AF872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5400000">
              <a:off x="-12128" y="3323791"/>
              <a:ext cx="3042389" cy="1060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5A7C3B9-B5EF-BCF4-506B-C1FB8F87FED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5400000">
              <a:off x="7117520" y="3323792"/>
              <a:ext cx="3042389" cy="1060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4" name="Rectangle 3084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61534" name="Rectangle 5214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18804" name="Rectangle 3444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3279" name="Rectangle 207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27" name="CasellaDiTesto 26"/>
          <p:cNvSpPr txBox="1"/>
          <p:nvPr/>
        </p:nvSpPr>
        <p:spPr>
          <a:xfrm>
            <a:off x="1344706" y="5755340"/>
            <a:ext cx="276471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TOPIC 1</a:t>
            </a:r>
          </a:p>
        </p:txBody>
      </p:sp>
      <p:sp>
        <p:nvSpPr>
          <p:cNvPr id="45" name="CasellaDiTesto 44"/>
          <p:cNvSpPr txBox="1"/>
          <p:nvPr/>
        </p:nvSpPr>
        <p:spPr>
          <a:xfrm>
            <a:off x="1344706" y="7031523"/>
            <a:ext cx="1331068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i="1" dirty="0">
                <a:solidFill>
                  <a:srgbClr val="C00000"/>
                </a:solidFill>
              </a:rPr>
              <a:t>DESCRIPTION:</a:t>
            </a:r>
          </a:p>
          <a:p>
            <a:pPr algn="just"/>
            <a:endParaRPr lang="en-US" sz="1000" dirty="0"/>
          </a:p>
          <a:p>
            <a:pPr algn="just"/>
            <a:r>
              <a:rPr lang="en-US" sz="3200" dirty="0"/>
              <a:t>Insert text here</a:t>
            </a:r>
            <a:endParaRPr lang="en-US" sz="3200" b="1" dirty="0"/>
          </a:p>
        </p:txBody>
      </p:sp>
      <p:sp>
        <p:nvSpPr>
          <p:cNvPr id="30" name="CasellaDiTesto 44">
            <a:extLst>
              <a:ext uri="{FF2B5EF4-FFF2-40B4-BE49-F238E27FC236}">
                <a16:creationId xmlns:a16="http://schemas.microsoft.com/office/drawing/2014/main" id="{7F05BB18-3E93-311A-2455-5BDA50354DE7}"/>
              </a:ext>
            </a:extLst>
          </p:cNvPr>
          <p:cNvSpPr txBox="1"/>
          <p:nvPr/>
        </p:nvSpPr>
        <p:spPr>
          <a:xfrm>
            <a:off x="15168282" y="7008289"/>
            <a:ext cx="1331068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i="1" dirty="0">
                <a:solidFill>
                  <a:srgbClr val="C00000"/>
                </a:solidFill>
              </a:rPr>
              <a:t>APPLICATIONS</a:t>
            </a:r>
            <a:r>
              <a:rPr lang="en-US" sz="4000" b="1" dirty="0">
                <a:solidFill>
                  <a:srgbClr val="C00000"/>
                </a:solidFill>
              </a:rPr>
              <a:t>:</a:t>
            </a:r>
          </a:p>
          <a:p>
            <a:pPr algn="just"/>
            <a:endParaRPr lang="en-US" sz="1000" dirty="0"/>
          </a:p>
          <a:p>
            <a:pPr algn="just"/>
            <a:r>
              <a:rPr lang="en-US" sz="3200" dirty="0"/>
              <a:t>Insert text here</a:t>
            </a:r>
            <a:endParaRPr lang="en-US" sz="3200" b="1" dirty="0"/>
          </a:p>
        </p:txBody>
      </p:sp>
      <p:graphicFrame>
        <p:nvGraphicFramePr>
          <p:cNvPr id="55" name="Table 55">
            <a:extLst>
              <a:ext uri="{FF2B5EF4-FFF2-40B4-BE49-F238E27FC236}">
                <a16:creationId xmlns:a16="http://schemas.microsoft.com/office/drawing/2014/main" id="{2A56F62D-7AF2-FD79-9B8E-3DD0047E952D}"/>
              </a:ext>
            </a:extLst>
          </p:cNvPr>
          <p:cNvGraphicFramePr>
            <a:graphicFrameLocks noGrp="1"/>
          </p:cNvGraphicFramePr>
          <p:nvPr/>
        </p:nvGraphicFramePr>
        <p:xfrm>
          <a:off x="883268" y="11996990"/>
          <a:ext cx="10743924" cy="3098404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600188">
                  <a:extLst>
                    <a:ext uri="{9D8B030D-6E8A-4147-A177-3AD203B41FA5}">
                      <a16:colId xmlns:a16="http://schemas.microsoft.com/office/drawing/2014/main" val="641410935"/>
                    </a:ext>
                  </a:extLst>
                </a:gridCol>
                <a:gridCol w="5143736">
                  <a:extLst>
                    <a:ext uri="{9D8B030D-6E8A-4147-A177-3AD203B41FA5}">
                      <a16:colId xmlns:a16="http://schemas.microsoft.com/office/drawing/2014/main" val="1031823053"/>
                    </a:ext>
                  </a:extLst>
                </a:gridCol>
              </a:tblGrid>
              <a:tr h="791643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Advantages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Drawbacks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791142"/>
                  </a:ext>
                </a:extLst>
              </a:tr>
              <a:tr h="623317">
                <a:tc>
                  <a:txBody>
                    <a:bodyPr/>
                    <a:lstStyle/>
                    <a:p>
                      <a:r>
                        <a:rPr lang="en-GB" sz="3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1365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4234219"/>
                  </a:ext>
                </a:extLst>
              </a:tr>
              <a:tr h="550793">
                <a:tc>
                  <a:txBody>
                    <a:bodyPr/>
                    <a:lstStyle/>
                    <a:p>
                      <a:pPr marL="0" marR="0" lvl="0" indent="0" algn="l" defTabSz="41365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3200" dirty="0"/>
                        <a:t>B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1365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noProof="0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920731"/>
                  </a:ext>
                </a:extLst>
              </a:tr>
              <a:tr h="1104324">
                <a:tc>
                  <a:txBody>
                    <a:bodyPr/>
                    <a:lstStyle/>
                    <a:p>
                      <a:r>
                        <a:rPr lang="en-GB" sz="32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1365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/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663422"/>
                  </a:ext>
                </a:extLst>
              </a:tr>
            </a:tbl>
          </a:graphicData>
        </a:graphic>
      </p:graphicFrame>
      <p:sp>
        <p:nvSpPr>
          <p:cNvPr id="18433" name="CasellaDiTesto 26">
            <a:extLst>
              <a:ext uri="{FF2B5EF4-FFF2-40B4-BE49-F238E27FC236}">
                <a16:creationId xmlns:a16="http://schemas.microsoft.com/office/drawing/2014/main" id="{EEEB47A7-7A13-9E65-C95A-6E6FAC173948}"/>
              </a:ext>
            </a:extLst>
          </p:cNvPr>
          <p:cNvSpPr txBox="1"/>
          <p:nvPr/>
        </p:nvSpPr>
        <p:spPr>
          <a:xfrm>
            <a:off x="9608457" y="18660482"/>
            <a:ext cx="18870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TOPIC 2</a:t>
            </a:r>
          </a:p>
        </p:txBody>
      </p:sp>
      <p:sp>
        <p:nvSpPr>
          <p:cNvPr id="3" name="CasellaDiTesto 26">
            <a:extLst>
              <a:ext uri="{FF2B5EF4-FFF2-40B4-BE49-F238E27FC236}">
                <a16:creationId xmlns:a16="http://schemas.microsoft.com/office/drawing/2014/main" id="{83A09622-EA23-AF7B-DA7E-C5BFD3AB3077}"/>
              </a:ext>
            </a:extLst>
          </p:cNvPr>
          <p:cNvSpPr txBox="1"/>
          <p:nvPr/>
        </p:nvSpPr>
        <p:spPr>
          <a:xfrm>
            <a:off x="5728600" y="27605943"/>
            <a:ext cx="18870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TOPIC 3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36C71A-5D8C-F63B-179B-45608A0AF6E1}"/>
              </a:ext>
            </a:extLst>
          </p:cNvPr>
          <p:cNvCxnSpPr/>
          <p:nvPr/>
        </p:nvCxnSpPr>
        <p:spPr>
          <a:xfrm>
            <a:off x="1344706" y="7703969"/>
            <a:ext cx="6655341" cy="0"/>
          </a:xfrm>
          <a:prstGeom prst="line">
            <a:avLst/>
          </a:prstGeom>
          <a:ln w="88900"/>
          <a:effectLst>
            <a:softEdge rad="0"/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3B731EF-3C16-CB73-3A5E-F3E94C36A5C2}"/>
              </a:ext>
            </a:extLst>
          </p:cNvPr>
          <p:cNvCxnSpPr/>
          <p:nvPr/>
        </p:nvCxnSpPr>
        <p:spPr>
          <a:xfrm>
            <a:off x="15245397" y="7703969"/>
            <a:ext cx="6655341" cy="0"/>
          </a:xfrm>
          <a:prstGeom prst="line">
            <a:avLst/>
          </a:prstGeom>
          <a:ln w="88900"/>
          <a:effectLst>
            <a:softEdge rad="0"/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CasellaDiTesto 45">
            <a:extLst>
              <a:ext uri="{FF2B5EF4-FFF2-40B4-BE49-F238E27FC236}">
                <a16:creationId xmlns:a16="http://schemas.microsoft.com/office/drawing/2014/main" id="{707D33B5-3664-273B-AAF3-9BB0B42D13B6}"/>
              </a:ext>
            </a:extLst>
          </p:cNvPr>
          <p:cNvSpPr txBox="1"/>
          <p:nvPr/>
        </p:nvSpPr>
        <p:spPr>
          <a:xfrm>
            <a:off x="826436" y="15240284"/>
            <a:ext cx="107439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rgbClr val="C00000"/>
                </a:solidFill>
              </a:rPr>
              <a:t>Table 1</a:t>
            </a:r>
            <a:r>
              <a:rPr lang="en-US" sz="3200" dirty="0"/>
              <a:t>: Proposed solution advantages and drawbacks.</a:t>
            </a:r>
          </a:p>
        </p:txBody>
      </p:sp>
      <p:sp>
        <p:nvSpPr>
          <p:cNvPr id="13" name="CasellaDiTesto 44">
            <a:extLst>
              <a:ext uri="{FF2B5EF4-FFF2-40B4-BE49-F238E27FC236}">
                <a16:creationId xmlns:a16="http://schemas.microsoft.com/office/drawing/2014/main" id="{4979AD50-2614-7324-63DB-4AACD4A562B0}"/>
              </a:ext>
            </a:extLst>
          </p:cNvPr>
          <p:cNvSpPr txBox="1"/>
          <p:nvPr/>
        </p:nvSpPr>
        <p:spPr>
          <a:xfrm>
            <a:off x="10731315" y="20245682"/>
            <a:ext cx="176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Insert text here</a:t>
            </a:r>
            <a:endParaRPr lang="en-US" sz="3200" b="1" dirty="0"/>
          </a:p>
        </p:txBody>
      </p:sp>
      <p:sp>
        <p:nvSpPr>
          <p:cNvPr id="15" name="CasellaDiTesto 44">
            <a:extLst>
              <a:ext uri="{FF2B5EF4-FFF2-40B4-BE49-F238E27FC236}">
                <a16:creationId xmlns:a16="http://schemas.microsoft.com/office/drawing/2014/main" id="{161F2222-A737-45A5-17B7-11F0E4057629}"/>
              </a:ext>
            </a:extLst>
          </p:cNvPr>
          <p:cNvSpPr txBox="1"/>
          <p:nvPr/>
        </p:nvSpPr>
        <p:spPr>
          <a:xfrm>
            <a:off x="1113691" y="28807007"/>
            <a:ext cx="1580276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i="1" dirty="0">
                <a:solidFill>
                  <a:srgbClr val="C00000"/>
                </a:solidFill>
              </a:rPr>
              <a:t>MOTIVATION:</a:t>
            </a:r>
          </a:p>
          <a:p>
            <a:pPr algn="just"/>
            <a:endParaRPr lang="en-GB" sz="1000" dirty="0"/>
          </a:p>
          <a:p>
            <a:pPr algn="just"/>
            <a:r>
              <a:rPr lang="en-US" sz="3200" dirty="0"/>
              <a:t>Insert text here</a:t>
            </a:r>
            <a:endParaRPr lang="en-US" sz="3200" b="1" dirty="0"/>
          </a:p>
        </p:txBody>
      </p:sp>
      <p:sp>
        <p:nvSpPr>
          <p:cNvPr id="16" name="CasellaDiTesto 44">
            <a:extLst>
              <a:ext uri="{FF2B5EF4-FFF2-40B4-BE49-F238E27FC236}">
                <a16:creationId xmlns:a16="http://schemas.microsoft.com/office/drawing/2014/main" id="{DAD4E97D-E58F-55FF-A3F5-062905419C78}"/>
              </a:ext>
            </a:extLst>
          </p:cNvPr>
          <p:cNvSpPr txBox="1"/>
          <p:nvPr/>
        </p:nvSpPr>
        <p:spPr>
          <a:xfrm>
            <a:off x="1070269" y="32710072"/>
            <a:ext cx="1584618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i="1" dirty="0">
                <a:solidFill>
                  <a:srgbClr val="C00000"/>
                </a:solidFill>
              </a:rPr>
              <a:t>CONTRIBUTION:</a:t>
            </a:r>
          </a:p>
          <a:p>
            <a:pPr algn="just"/>
            <a:endParaRPr lang="en-GB" sz="1000" dirty="0"/>
          </a:p>
          <a:p>
            <a:pPr algn="just"/>
            <a:r>
              <a:rPr lang="en-US" sz="3200" dirty="0"/>
              <a:t>Insert text here</a:t>
            </a:r>
            <a:endParaRPr lang="en-US" sz="3200" b="1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BB8ED05-3C9C-4782-00D4-31E56F77E75B}"/>
              </a:ext>
            </a:extLst>
          </p:cNvPr>
          <p:cNvCxnSpPr/>
          <p:nvPr/>
        </p:nvCxnSpPr>
        <p:spPr>
          <a:xfrm>
            <a:off x="1211409" y="29518677"/>
            <a:ext cx="6655341" cy="0"/>
          </a:xfrm>
          <a:prstGeom prst="line">
            <a:avLst/>
          </a:prstGeom>
          <a:ln w="88900"/>
          <a:effectLst>
            <a:softEdge rad="0"/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EF2B7E8-919F-82F9-6C49-705CE91A5D52}"/>
              </a:ext>
            </a:extLst>
          </p:cNvPr>
          <p:cNvCxnSpPr/>
          <p:nvPr/>
        </p:nvCxnSpPr>
        <p:spPr>
          <a:xfrm>
            <a:off x="1211409" y="33412134"/>
            <a:ext cx="6655341" cy="0"/>
          </a:xfrm>
          <a:prstGeom prst="line">
            <a:avLst/>
          </a:prstGeom>
          <a:ln w="88900"/>
          <a:effectLst>
            <a:softEdge rad="0"/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07FA8C21-48F8-D36D-8393-7D41AD5D3D80}"/>
              </a:ext>
            </a:extLst>
          </p:cNvPr>
          <p:cNvSpPr/>
          <p:nvPr/>
        </p:nvSpPr>
        <p:spPr>
          <a:xfrm>
            <a:off x="1043504" y="39007378"/>
            <a:ext cx="28240700" cy="2092980"/>
          </a:xfrm>
          <a:prstGeom prst="rect">
            <a:avLst/>
          </a:prstGeom>
          <a:solidFill>
            <a:srgbClr val="FFF2CC"/>
          </a:solidFill>
          <a:ln>
            <a:solidFill>
              <a:srgbClr val="CB82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>
                <a:solidFill>
                  <a:schemeClr val="tx1"/>
                </a:solidFill>
              </a:rPr>
              <a:t>Bibliography:</a:t>
            </a:r>
          </a:p>
          <a:p>
            <a:r>
              <a:rPr lang="en-GB" sz="2400" dirty="0">
                <a:solidFill>
                  <a:schemeClr val="tx1"/>
                </a:solidFill>
              </a:rPr>
              <a:t>[1] J. Doe et al., "</a:t>
            </a:r>
            <a:r>
              <a:rPr lang="en-GB" sz="2400" i="1" dirty="0">
                <a:solidFill>
                  <a:schemeClr val="tx1"/>
                </a:solidFill>
              </a:rPr>
              <a:t>Current Control for an Inverter in Motor Drive Application</a:t>
            </a:r>
            <a:r>
              <a:rPr lang="en-GB" sz="2400" dirty="0">
                <a:solidFill>
                  <a:schemeClr val="tx1"/>
                </a:solidFill>
              </a:rPr>
              <a:t>," in IEEE Transactions on XXX ,March 2021 .</a:t>
            </a:r>
          </a:p>
          <a:p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B259840-1274-7C98-AF4D-E69361E206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0269" y="1697817"/>
            <a:ext cx="7763609" cy="3201670"/>
          </a:xfrm>
          <a:prstGeom prst="rect">
            <a:avLst/>
          </a:prstGeom>
          <a:solidFill>
            <a:srgbClr val="E73B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 Box 36">
            <a:extLst>
              <a:ext uri="{FF2B5EF4-FFF2-40B4-BE49-F238E27FC236}">
                <a16:creationId xmlns:a16="http://schemas.microsoft.com/office/drawing/2014/main" id="{096106E3-CCF8-3FD9-4B1D-924AA0C41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760" y="558525"/>
            <a:ext cx="16840200" cy="2799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45808" tIns="44928" rIns="0" bIns="44928">
            <a:spAutoFit/>
          </a:bodyPr>
          <a:lstStyle>
            <a:lvl1pPr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8525" eaLnBrk="0" hangingPunct="0"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it-IT" altLang="it-IT" sz="6000" b="1" dirty="0" err="1">
                <a:solidFill>
                  <a:schemeClr val="bg1"/>
                </a:solidFill>
              </a:rPr>
              <a:t>Research</a:t>
            </a:r>
            <a:r>
              <a:rPr lang="it-IT" altLang="it-IT" sz="6000" b="1" dirty="0">
                <a:solidFill>
                  <a:schemeClr val="bg1"/>
                </a:solidFill>
              </a:rPr>
              <a:t> Group XXXXX</a:t>
            </a:r>
          </a:p>
          <a:p>
            <a:pPr algn="ctr" eaLnBrk="1" hangingPunct="1"/>
            <a:endParaRPr lang="it-IT" altLang="it-IT" sz="1400" b="1" dirty="0">
              <a:solidFill>
                <a:schemeClr val="bg1"/>
              </a:solidFill>
            </a:endParaRPr>
          </a:p>
          <a:p>
            <a:pPr algn="ctr" eaLnBrk="1" hangingPunct="1"/>
            <a:r>
              <a:rPr lang="it-IT" altLang="it-IT" sz="4200" b="1" dirty="0">
                <a:solidFill>
                  <a:schemeClr val="bg1"/>
                </a:solidFill>
              </a:rPr>
              <a:t>University of XXXXX Department of YYYYY</a:t>
            </a:r>
          </a:p>
          <a:p>
            <a:pPr algn="ctr" eaLnBrk="1" hangingPunct="1"/>
            <a:r>
              <a:rPr lang="en-US" altLang="it-IT" sz="6000" b="1" baseline="0" dirty="0">
                <a:solidFill>
                  <a:schemeClr val="bg1"/>
                </a:solidFill>
              </a:rPr>
              <a:t>PhD Student: </a:t>
            </a:r>
            <a:r>
              <a:rPr lang="en-US" altLang="it-IT" sz="6000" b="1" dirty="0">
                <a:solidFill>
                  <a:schemeClr val="bg1"/>
                </a:solidFill>
              </a:rPr>
              <a:t>Name Surname</a:t>
            </a:r>
          </a:p>
        </p:txBody>
      </p:sp>
      <p:pic>
        <p:nvPicPr>
          <p:cNvPr id="14" name="Picture 13" descr="A logo with white text&#10;&#10;Description automatically generated">
            <a:extLst>
              <a:ext uri="{FF2B5EF4-FFF2-40B4-BE49-F238E27FC236}">
                <a16:creationId xmlns:a16="http://schemas.microsoft.com/office/drawing/2014/main" id="{2CEDAB04-37FC-16A2-B23A-FE04C18A3AD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1354" y="1864858"/>
            <a:ext cx="7225307" cy="303462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8708493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oster CMAEL-GUSEE 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182</Words>
  <Application>Microsoft Office PowerPoint</Application>
  <PresentationFormat>Custom</PresentationFormat>
  <Paragraphs>62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template poster CMAEL-GUSEE 2013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/>
  <cp:lastModifiedBy/>
  <cp:revision>2</cp:revision>
  <dcterms:created xsi:type="dcterms:W3CDTF">2017-05-10T08:39:27Z</dcterms:created>
  <dcterms:modified xsi:type="dcterms:W3CDTF">2024-05-30T08:01:37Z</dcterms:modified>
</cp:coreProperties>
</file>